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0308"/>
    <a:srgbClr val="FA1A3F"/>
    <a:srgbClr val="F71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5" autoAdjust="0"/>
    <p:restoredTop sz="94660"/>
  </p:normalViewPr>
  <p:slideViewPr>
    <p:cSldViewPr>
      <p:cViewPr varScale="1">
        <p:scale>
          <a:sx n="42" d="100"/>
          <a:sy n="42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AA02-6699-4147-837C-BABF778A6025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FBA3A-15CA-4AB0-A370-AF3406EA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BA3A-15CA-4AB0-A370-AF3406EA6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3A0E-991D-4034-B1DB-DDF5A9399661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8790-4BCD-4FFE-92AE-712D4934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92" y="914400"/>
            <a:ext cx="8886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  <a:p>
            <a:pPr algn="ctr"/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631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 THẦY CÔ GIÁO VÀ CÁC EM HỌC SINH</a:t>
            </a:r>
            <a:endParaRPr lang="en-US" sz="32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9122" y="3133904"/>
            <a:ext cx="46247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19"/>
          <p:cNvSpPr>
            <a:spLocks noChangeArrowheads="1"/>
          </p:cNvSpPr>
          <p:nvPr/>
        </p:nvSpPr>
        <p:spPr bwMode="auto">
          <a:xfrm>
            <a:off x="304800" y="2590800"/>
            <a:ext cx="8610600" cy="2057400"/>
          </a:xfrm>
          <a:prstGeom prst="ellipseRibbon2">
            <a:avLst>
              <a:gd name="adj1" fmla="val 25000"/>
              <a:gd name="adj2" fmla="val 69954"/>
              <a:gd name="adj3" fmla="val 13625"/>
            </a:avLst>
          </a:prstGeom>
          <a:solidFill>
            <a:srgbClr val="FFFF00"/>
          </a:solidFill>
          <a:ln w="9525" algn="ctr">
            <a:solidFill>
              <a:srgbClr val="3399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Kính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chúc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các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thầy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cô</a:t>
            </a:r>
            <a:r>
              <a:rPr kumimoji="0" lang="en-US" sz="21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giáo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mạnh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khỏe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Chúc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các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em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chăm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ngoan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,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học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giỏi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31276" y="286315"/>
            <a:ext cx="832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4995" y="1524000"/>
            <a:ext cx="33890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Kiểm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cũ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95600" y="4038600"/>
            <a:ext cx="4199850" cy="1346775"/>
            <a:chOff x="2895600" y="4038600"/>
            <a:chExt cx="4199850" cy="1346775"/>
          </a:xfrm>
        </p:grpSpPr>
        <p:sp>
          <p:nvSpPr>
            <p:cNvPr id="18" name="TextBox 17"/>
            <p:cNvSpPr txBox="1"/>
            <p:nvPr/>
          </p:nvSpPr>
          <p:spPr>
            <a:xfrm>
              <a:off x="2895600" y="4038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0" y="4800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&lt;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41148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05600" y="48006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&lt;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19200" y="2448580"/>
            <a:ext cx="579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C70308"/>
                </a:solidFill>
                <a:latin typeface="Times New Roman" pitchFamily="18" charset="0"/>
                <a:cs typeface="Times New Roman" pitchFamily="18" charset="0"/>
              </a:rPr>
              <a:t> vi 100000</a:t>
            </a:r>
            <a:endParaRPr lang="en-US" sz="2800" b="1" dirty="0">
              <a:solidFill>
                <a:srgbClr val="C703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" y="3733800"/>
            <a:ext cx="8001000" cy="1880175"/>
            <a:chOff x="533400" y="3606225"/>
            <a:chExt cx="8001000" cy="1880175"/>
          </a:xfrm>
        </p:grpSpPr>
        <p:grpSp>
          <p:nvGrpSpPr>
            <p:cNvPr id="17" name="Group 16"/>
            <p:cNvGrpSpPr/>
            <p:nvPr/>
          </p:nvGrpSpPr>
          <p:grpSpPr>
            <a:xfrm>
              <a:off x="533400" y="3606225"/>
              <a:ext cx="8001000" cy="1880175"/>
              <a:chOff x="533400" y="2920425"/>
              <a:chExt cx="8001000" cy="1880175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533400" y="2971800"/>
                <a:ext cx="533400" cy="1828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VNI-Times" pitchFamily="2" charset="0"/>
                    <a:cs typeface="Arial" pitchFamily="34" charset="0"/>
                  </a:rPr>
                  <a:t>&gt;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VNI-Times" pitchFamily="2" charset="0"/>
                    <a:cs typeface="Arial" pitchFamily="34" charset="0"/>
                  </a:rPr>
                  <a:t>&lt;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VNI-Times" pitchFamily="2" charset="0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2600" y="3377625"/>
                <a:ext cx="27222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2549  . . .  2543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4139625"/>
                <a:ext cx="30460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27000  . . . 30000</a:t>
                </a:r>
                <a:endParaRPr lang="en-US" sz="32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95399" y="3429000"/>
                <a:ext cx="27222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4271  . . .  4271</a:t>
                </a:r>
                <a:endParaRPr lang="en-US" sz="3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95399" y="4114800"/>
                <a:ext cx="31390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86005  . . .  86050</a:t>
                </a:r>
                <a:endParaRPr lang="en-US" sz="3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28800" y="2971800"/>
                <a:ext cx="506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a)</a:t>
                </a:r>
                <a:endParaRPr lang="en-US" sz="3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86400" y="2920425"/>
                <a:ext cx="526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43000" y="4191000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?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04800" y="1981200"/>
            <a:ext cx="8382000" cy="4267200"/>
            <a:chOff x="304800" y="1981200"/>
            <a:chExt cx="8382000" cy="4267200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304800" y="2057400"/>
              <a:ext cx="16002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3200" b="1" i="0" u="sng" strike="noStrike" cap="none" normalizeH="0" baseline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NI-Times" pitchFamily="2" charset="0"/>
                  <a:cs typeface="Arial" pitchFamily="34" charset="0"/>
                </a:rPr>
                <a:t>Baøi</a:t>
              </a:r>
              <a:r>
                <a:rPr kumimoji="0" lang="en-US" sz="3200" b="1" i="0" u="sng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NI-Times" pitchFamily="2" charset="0"/>
                  <a:cs typeface="Arial" pitchFamily="34" charset="0"/>
                </a:rPr>
                <a:t> 1: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NI-Times" pitchFamily="2" charset="0"/>
                  <a:cs typeface="Arial" pitchFamily="34" charset="0"/>
                </a:rPr>
                <a:t> 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2209800" y="1981200"/>
              <a:ext cx="914400" cy="685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Soá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 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" y="3276600"/>
              <a:ext cx="8153400" cy="2971800"/>
              <a:chOff x="533400" y="3276600"/>
              <a:chExt cx="8153400" cy="297180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533400" y="3276600"/>
                <a:ext cx="10668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NI-Times" pitchFamily="2" charset="0"/>
                    <a:cs typeface="Arial" pitchFamily="34" charset="0"/>
                  </a:rPr>
                  <a:t>99 600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2209800" y="3276600"/>
                <a:ext cx="10668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NI-Times" pitchFamily="2" charset="0"/>
                    <a:cs typeface="Arial" pitchFamily="34" charset="0"/>
                  </a:rPr>
                  <a:t>99 601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3962400" y="3276600"/>
                <a:ext cx="11430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5638800" y="3276600"/>
                <a:ext cx="11430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7391400" y="3276600"/>
                <a:ext cx="1295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533400" y="4495800"/>
                <a:ext cx="10668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NI-Times" pitchFamily="2" charset="0"/>
                    <a:cs typeface="Arial" pitchFamily="34" charset="0"/>
                  </a:rPr>
                  <a:t>18 200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2209800" y="4495800"/>
                <a:ext cx="1066800" cy="5334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NI-Times" pitchFamily="2" charset="0"/>
                    <a:cs typeface="Arial" pitchFamily="34" charset="0"/>
                  </a:rPr>
                  <a:t>18 300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3962400" y="4495800"/>
                <a:ext cx="10668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5638800" y="4495800"/>
                <a:ext cx="11430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7391400" y="4495800"/>
                <a:ext cx="1295400" cy="533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1600200" y="35052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3276600" y="35052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5105400" y="3581400"/>
                <a:ext cx="533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6781800" y="3581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600200" y="48006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3276600" y="4800600"/>
                <a:ext cx="685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5029200" y="4724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6781800" y="4724400"/>
                <a:ext cx="609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33400" y="5715000"/>
                <a:ext cx="8153400" cy="533400"/>
                <a:chOff x="533400" y="5715000"/>
                <a:chExt cx="8153400" cy="533400"/>
              </a:xfrm>
            </p:grpSpPr>
            <p:sp>
              <p:nvSpPr>
                <p:cNvPr id="2062" name="Rectangle 14"/>
                <p:cNvSpPr>
                  <a:spLocks noChangeArrowheads="1"/>
                </p:cNvSpPr>
                <p:nvPr/>
              </p:nvSpPr>
              <p:spPr bwMode="auto">
                <a:xfrm>
                  <a:off x="7391400" y="5715000"/>
                  <a:ext cx="1295400" cy="5334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" name="Rectangle 15"/>
                <p:cNvSpPr>
                  <a:spLocks noChangeArrowheads="1"/>
                </p:cNvSpPr>
                <p:nvPr/>
              </p:nvSpPr>
              <p:spPr bwMode="auto">
                <a:xfrm>
                  <a:off x="5638800" y="5715000"/>
                  <a:ext cx="1219200" cy="5334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" name="Rectangle 16"/>
                <p:cNvSpPr>
                  <a:spLocks noChangeArrowheads="1"/>
                </p:cNvSpPr>
                <p:nvPr/>
              </p:nvSpPr>
              <p:spPr bwMode="auto">
                <a:xfrm>
                  <a:off x="3962400" y="5715000"/>
                  <a:ext cx="1143000" cy="5334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2209800" y="5715000"/>
                  <a:ext cx="1066800" cy="533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NI-Times" pitchFamily="2" charset="0"/>
                      <a:cs typeface="Arial" pitchFamily="34" charset="0"/>
                    </a:rPr>
                    <a:t>90 000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66" name="Rectangle 18"/>
                <p:cNvSpPr>
                  <a:spLocks noChangeArrowheads="1"/>
                </p:cNvSpPr>
                <p:nvPr/>
              </p:nvSpPr>
              <p:spPr bwMode="auto">
                <a:xfrm>
                  <a:off x="533400" y="5715000"/>
                  <a:ext cx="1066800" cy="5334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VNI-Times" pitchFamily="2" charset="0"/>
                      <a:cs typeface="Arial" pitchFamily="34" charset="0"/>
                    </a:rPr>
                    <a:t>89 000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84" name="Line 36"/>
                <p:cNvSpPr>
                  <a:spLocks noChangeShapeType="1"/>
                </p:cNvSpPr>
                <p:nvPr/>
              </p:nvSpPr>
              <p:spPr bwMode="auto">
                <a:xfrm>
                  <a:off x="1600200" y="60198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5" name="Line 37"/>
                <p:cNvSpPr>
                  <a:spLocks noChangeShapeType="1"/>
                </p:cNvSpPr>
                <p:nvPr/>
              </p:nvSpPr>
              <p:spPr bwMode="auto">
                <a:xfrm>
                  <a:off x="3276600" y="6019800"/>
                  <a:ext cx="685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auto">
                <a:xfrm>
                  <a:off x="5105400" y="6019800"/>
                  <a:ext cx="533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7" name="Line 39"/>
                <p:cNvSpPr>
                  <a:spLocks noChangeShapeType="1"/>
                </p:cNvSpPr>
                <p:nvPr/>
              </p:nvSpPr>
              <p:spPr bwMode="auto">
                <a:xfrm>
                  <a:off x="6858000" y="6019800"/>
                  <a:ext cx="533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031338" y="304800"/>
            <a:ext cx="33810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Tiết</a:t>
            </a:r>
            <a:r>
              <a:rPr kumimoji="0" lang="en-US" sz="24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137 </a:t>
            </a:r>
            <a:r>
              <a:rPr kumimoji="0" lang="en-US" sz="240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: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Luyện</a:t>
            </a:r>
            <a:r>
              <a:rPr kumimoji="0" lang="en-US" sz="2800" b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tập</a:t>
            </a:r>
            <a:endParaRPr kumimoji="0" lang="en-US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962400" y="4495800"/>
            <a:ext cx="4724400" cy="533400"/>
            <a:chOff x="3962400" y="2286000"/>
            <a:chExt cx="4724400" cy="533400"/>
          </a:xfrm>
        </p:grpSpPr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7391400" y="2286000"/>
              <a:ext cx="1295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FF0000"/>
                  </a:solidFill>
                  <a:latin typeface="VNI-Times" pitchFamily="2" charset="0"/>
                  <a:cs typeface="Arial" pitchFamily="34" charset="0"/>
                </a:rPr>
                <a:t>18 600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3962400" y="2286000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18 400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5638800" y="2286000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18 500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62400" y="3276600"/>
            <a:ext cx="4724400" cy="533400"/>
            <a:chOff x="3810000" y="2209800"/>
            <a:chExt cx="4724400" cy="533400"/>
          </a:xfrm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10000" y="2209800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99 602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5"/>
            <p:cNvSpPr>
              <a:spLocks noChangeArrowheads="1"/>
            </p:cNvSpPr>
            <p:nvPr/>
          </p:nvSpPr>
          <p:spPr bwMode="auto">
            <a:xfrm>
              <a:off x="5486400" y="2209800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99 603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7239000" y="2209800"/>
              <a:ext cx="1295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FF0000"/>
                  </a:solidFill>
                  <a:latin typeface="VNI-Times" pitchFamily="2" charset="0"/>
                  <a:cs typeface="Arial" pitchFamily="34" charset="0"/>
                </a:rPr>
                <a:t>99 604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962400" y="5715000"/>
            <a:ext cx="4724400" cy="533400"/>
            <a:chOff x="3810000" y="2209800"/>
            <a:chExt cx="4724400" cy="533400"/>
          </a:xfrm>
        </p:grpSpPr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3810000" y="2209800"/>
              <a:ext cx="11430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91</a:t>
              </a:r>
              <a:r>
                <a:rPr kumimoji="0" lang="en-US" sz="28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 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5486400" y="2209800"/>
              <a:ext cx="1219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92</a:t>
              </a:r>
              <a:r>
                <a:rPr kumimoji="0" lang="en-US" sz="28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VNI-Times" pitchFamily="2" charset="0"/>
                  <a:cs typeface="Arial" pitchFamily="34" charset="0"/>
                </a:rPr>
                <a:t> 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7239000" y="2209800"/>
              <a:ext cx="12954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FF0000"/>
                  </a:solidFill>
                  <a:latin typeface="VNI-Times" pitchFamily="2" charset="0"/>
                  <a:cs typeface="Arial" pitchFamily="34" charset="0"/>
                </a:rPr>
                <a:t>93 000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31338" y="304800"/>
            <a:ext cx="33810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Tiết</a:t>
            </a:r>
            <a:r>
              <a:rPr kumimoji="0" lang="en-US" sz="24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137 </a:t>
            </a:r>
            <a:r>
              <a:rPr kumimoji="0" lang="en-US" sz="240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: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Luyện</a:t>
            </a:r>
            <a:r>
              <a:rPr kumimoji="0" lang="en-US" sz="2800" b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tập</a:t>
            </a:r>
            <a:endParaRPr kumimoji="0" lang="en-US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" y="1752600"/>
            <a:ext cx="6183336" cy="3668256"/>
            <a:chOff x="762000" y="1752600"/>
            <a:chExt cx="6183336" cy="3668256"/>
          </a:xfrm>
        </p:grpSpPr>
        <p:grpSp>
          <p:nvGrpSpPr>
            <p:cNvPr id="22" name="Group 21"/>
            <p:cNvGrpSpPr/>
            <p:nvPr/>
          </p:nvGrpSpPr>
          <p:grpSpPr>
            <a:xfrm>
              <a:off x="762000" y="1752600"/>
              <a:ext cx="6183336" cy="3668256"/>
              <a:chOff x="762000" y="2133600"/>
              <a:chExt cx="6183336" cy="3668256"/>
            </a:xfrm>
          </p:grpSpPr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1295400" y="3657600"/>
                <a:ext cx="533400" cy="1828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VNI-Times" pitchFamily="2" charset="0"/>
                    <a:cs typeface="Arial" pitchFamily="34" charset="0"/>
                  </a:rPr>
                  <a:t>&gt;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VNI-Times" pitchFamily="2" charset="0"/>
                    <a:cs typeface="Arial" pitchFamily="34" charset="0"/>
                  </a:rPr>
                  <a:t>&lt;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VNI-Times" pitchFamily="2" charset="0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62000" y="2133600"/>
                <a:ext cx="178286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 err="1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Bài</a:t>
                </a:r>
                <a:r>
                  <a:rPr lang="en-US" sz="5400" b="1" cap="none" spc="0" dirty="0" smtClean="0">
                    <a:ln w="11430"/>
                    <a:solidFill>
                      <a:srgbClr val="00B0F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2:</a:t>
                </a:r>
                <a:endParaRPr lang="en-US" sz="5400" b="1" cap="none" spc="0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00400" y="3124200"/>
                <a:ext cx="374493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LcParenR" startAt="2"/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3000 + 2      . . .  3200</a:t>
                </a:r>
              </a:p>
              <a:p>
                <a:pPr marL="342900" indent="-342900">
                  <a:buAutoNum type="alphaLcParenR" startAt="2"/>
                </a:pP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   6500 + 200  . . .   6621</a:t>
                </a:r>
              </a:p>
              <a:p>
                <a:pPr marL="342900" indent="-342900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   8700 – 700  . . .   8000</a:t>
                </a:r>
              </a:p>
              <a:p>
                <a:pPr marL="342900" indent="-342900"/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   9000 + 900  . . .   10 000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964334" y="3810000"/>
              <a:ext cx="397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?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800" y="2590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352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&gt;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1249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800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31338" y="643116"/>
            <a:ext cx="33810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Tiết</a:t>
            </a:r>
            <a:r>
              <a:rPr kumimoji="0" lang="en-US" sz="24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137 </a:t>
            </a:r>
            <a:r>
              <a:rPr kumimoji="0" lang="en-US" sz="240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: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Luyện</a:t>
            </a:r>
            <a:r>
              <a:rPr kumimoji="0" lang="en-US" sz="2800" b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tập</a:t>
            </a:r>
            <a:endParaRPr kumimoji="0" lang="en-US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2278559"/>
            <a:ext cx="7613217" cy="3824138"/>
            <a:chOff x="457200" y="2278559"/>
            <a:chExt cx="7613217" cy="3824138"/>
          </a:xfrm>
        </p:grpSpPr>
        <p:sp>
          <p:nvSpPr>
            <p:cNvPr id="5" name="Rectangle 4"/>
            <p:cNvSpPr/>
            <p:nvPr/>
          </p:nvSpPr>
          <p:spPr>
            <a:xfrm>
              <a:off x="1219200" y="2278559"/>
              <a:ext cx="148630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err="1" smtClean="0">
                  <a:ln/>
                  <a:solidFill>
                    <a:srgbClr val="F71DD8"/>
                  </a:solidFill>
                  <a:effectLst/>
                </a:rPr>
                <a:t>Bài</a:t>
              </a:r>
              <a:r>
                <a:rPr lang="en-US" sz="4400" b="1" cap="none" spc="0" dirty="0" smtClean="0">
                  <a:ln/>
                  <a:solidFill>
                    <a:srgbClr val="F71DD8"/>
                  </a:solidFill>
                  <a:effectLst/>
                </a:rPr>
                <a:t> 3:</a:t>
              </a:r>
              <a:endParaRPr lang="en-US" sz="4400" b="1" cap="none" spc="0" dirty="0">
                <a:ln/>
                <a:solidFill>
                  <a:srgbClr val="F71DD8"/>
                </a:solidFill>
                <a:effectLst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2448580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A1A3F"/>
                  </a:solidFill>
                </a:rPr>
                <a:t>Tính</a:t>
              </a:r>
              <a:r>
                <a:rPr lang="en-US" sz="2800" b="1" dirty="0" smtClean="0">
                  <a:solidFill>
                    <a:srgbClr val="FA1A3F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A1A3F"/>
                  </a:solidFill>
                </a:rPr>
                <a:t>nhẩm</a:t>
              </a:r>
              <a:endParaRPr lang="en-US" sz="2800" b="1" dirty="0">
                <a:solidFill>
                  <a:srgbClr val="FA1A3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3594318"/>
              <a:ext cx="3348994" cy="2508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en-US" sz="2800" dirty="0" smtClean="0"/>
                <a:t>   8000 – 3000       =</a:t>
              </a:r>
            </a:p>
            <a:p>
              <a:pPr marL="342900" indent="-342900"/>
              <a:endParaRPr lang="en-US" sz="1500" dirty="0" smtClean="0"/>
            </a:p>
            <a:p>
              <a:pPr marL="342900" indent="-342900"/>
              <a:r>
                <a:rPr lang="en-US" sz="2800" dirty="0" smtClean="0"/>
                <a:t>       6000 + 3000       =</a:t>
              </a:r>
            </a:p>
            <a:p>
              <a:pPr marL="342900" indent="-342900"/>
              <a:endParaRPr lang="en-US" sz="1500" dirty="0" smtClean="0"/>
            </a:p>
            <a:p>
              <a:pPr marL="342900" indent="-342900"/>
              <a:r>
                <a:rPr lang="en-US" sz="2800" dirty="0" smtClean="0"/>
                <a:t>       7000 + 500         =</a:t>
              </a:r>
            </a:p>
            <a:p>
              <a:pPr marL="342900" indent="-342900"/>
              <a:endParaRPr lang="en-US" sz="1500" dirty="0" smtClean="0"/>
            </a:p>
            <a:p>
              <a:pPr marL="342900" indent="-342900"/>
              <a:r>
                <a:rPr lang="en-US" sz="2800" dirty="0" smtClean="0"/>
                <a:t>       9000 + 900 + 90 =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9200" y="3594318"/>
              <a:ext cx="3041217" cy="2508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buAutoNum type="alphaLcParenR" startAt="2"/>
              </a:pPr>
              <a:r>
                <a:rPr lang="en-US" sz="2800" dirty="0" smtClean="0"/>
                <a:t>3000 x 2          =</a:t>
              </a:r>
            </a:p>
            <a:p>
              <a:pPr marL="514350" indent="-514350">
                <a:buAutoNum type="alphaLcParenR" startAt="2"/>
              </a:pPr>
              <a:endParaRPr lang="en-US" sz="1500" dirty="0" smtClean="0"/>
            </a:p>
            <a:p>
              <a:r>
                <a:rPr lang="en-US" sz="2800" dirty="0" smtClean="0"/>
                <a:t>       7600 – 300     =</a:t>
              </a:r>
            </a:p>
            <a:p>
              <a:endParaRPr lang="en-US" sz="1500" dirty="0" smtClean="0"/>
            </a:p>
            <a:p>
              <a:r>
                <a:rPr lang="en-US" sz="2800" dirty="0" smtClean="0"/>
                <a:t>       200 + 8000 :2 =</a:t>
              </a:r>
            </a:p>
            <a:p>
              <a:endParaRPr lang="en-US" sz="1500" dirty="0" smtClean="0"/>
            </a:p>
            <a:p>
              <a:r>
                <a:rPr lang="en-US" sz="2800" dirty="0" smtClean="0"/>
                <a:t>       300 + 400 x 2  =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3800" y="35814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</a:rPr>
              <a:t>5000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2565" y="41910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70308"/>
                </a:solidFill>
              </a:rPr>
              <a:t>9</a:t>
            </a:r>
            <a:r>
              <a:rPr lang="en-US" sz="2800" b="1" dirty="0" smtClean="0">
                <a:solidFill>
                  <a:srgbClr val="C70308"/>
                </a:solidFill>
              </a:rPr>
              <a:t>000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8006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</a:rPr>
              <a:t>7500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4864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</a:rPr>
              <a:t>9990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35814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</a:rPr>
              <a:t>6000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2011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</a:rPr>
              <a:t>7300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488698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70308"/>
                </a:solidFill>
              </a:rPr>
              <a:t>6</a:t>
            </a:r>
            <a:r>
              <a:rPr lang="en-US" sz="2800" b="1" dirty="0" smtClean="0">
                <a:solidFill>
                  <a:srgbClr val="C70308"/>
                </a:solidFill>
              </a:rPr>
              <a:t>00</a:t>
            </a:r>
            <a:endParaRPr lang="en-US" sz="2800" b="1" dirty="0">
              <a:solidFill>
                <a:srgbClr val="C7030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549658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70308"/>
                </a:solidFill>
              </a:rPr>
              <a:t>1100</a:t>
            </a:r>
            <a:endParaRPr lang="en-US" sz="2800" b="1" dirty="0">
              <a:solidFill>
                <a:srgbClr val="C703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31338" y="304800"/>
            <a:ext cx="33810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Tiết</a:t>
            </a:r>
            <a:r>
              <a:rPr kumimoji="0" lang="en-US" sz="24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137 </a:t>
            </a:r>
            <a:r>
              <a:rPr kumimoji="0" lang="en-US" sz="240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: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Luyện</a:t>
            </a:r>
            <a:r>
              <a:rPr kumimoji="0" lang="en-US" sz="2800" b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tập</a:t>
            </a:r>
            <a:endParaRPr kumimoji="0" lang="en-US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5748690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4 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0" y="3657600"/>
            <a:ext cx="6043992" cy="584775"/>
            <a:chOff x="1524000" y="3657600"/>
            <a:chExt cx="6043992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1524000" y="3657600"/>
              <a:ext cx="48429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3657600"/>
              <a:ext cx="1319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99 999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00200" y="5410200"/>
            <a:ext cx="5885180" cy="584775"/>
            <a:chOff x="1600200" y="5410200"/>
            <a:chExt cx="5885180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1600200" y="5410200"/>
              <a:ext cx="4669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: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5410200"/>
              <a:ext cx="13131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10 000</a:t>
              </a:r>
              <a:endPara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31338" y="304800"/>
            <a:ext cx="33810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Tiết</a:t>
            </a:r>
            <a:r>
              <a:rPr kumimoji="0" lang="en-US" sz="24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137 </a:t>
            </a:r>
            <a:r>
              <a:rPr kumimoji="0" lang="en-US" sz="240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: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Luyện</a:t>
            </a:r>
            <a:r>
              <a:rPr kumimoji="0" lang="en-US" sz="2800" b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tập</a:t>
            </a:r>
            <a:endParaRPr kumimoji="0" lang="en-US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7400" y="2286000"/>
            <a:ext cx="6004832" cy="2311063"/>
            <a:chOff x="2057400" y="2286000"/>
            <a:chExt cx="6004832" cy="2311063"/>
          </a:xfrm>
        </p:grpSpPr>
        <p:sp>
          <p:nvSpPr>
            <p:cNvPr id="5" name="TextBox 4"/>
            <p:cNvSpPr txBox="1"/>
            <p:nvPr/>
          </p:nvSpPr>
          <p:spPr>
            <a:xfrm>
              <a:off x="2514600" y="2286000"/>
              <a:ext cx="4265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7400" y="3581400"/>
              <a:ext cx="27206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en-US" sz="3000" b="1" dirty="0" smtClean="0"/>
                <a:t>   3254 + 2473</a:t>
              </a:r>
            </a:p>
            <a:p>
              <a:pPr marL="342900" indent="-342900"/>
              <a:r>
                <a:rPr lang="en-US" sz="3000" b="1" dirty="0" smtClean="0"/>
                <a:t>       8326 - 4916</a:t>
              </a:r>
              <a:endParaRPr lang="en-US" sz="3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7400" y="3505200"/>
              <a:ext cx="21948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b)   8460 : 6</a:t>
              </a:r>
            </a:p>
            <a:p>
              <a:r>
                <a:rPr lang="en-US" sz="3000" b="1" dirty="0" smtClean="0"/>
                <a:t>       1326 x 3 </a:t>
              </a:r>
              <a:endParaRPr lang="en-US" sz="3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00200"/>
            <a:ext cx="7357884" cy="6196757"/>
            <a:chOff x="457200" y="1600200"/>
            <a:chExt cx="7357884" cy="6196757"/>
          </a:xfrm>
        </p:grpSpPr>
        <p:grpSp>
          <p:nvGrpSpPr>
            <p:cNvPr id="5" name="Group 35"/>
            <p:cNvGrpSpPr/>
            <p:nvPr/>
          </p:nvGrpSpPr>
          <p:grpSpPr>
            <a:xfrm>
              <a:off x="1752600" y="2971800"/>
              <a:ext cx="1105019" cy="2539157"/>
              <a:chOff x="1752600" y="2362200"/>
              <a:chExt cx="1105019" cy="253915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057400" y="2362200"/>
                <a:ext cx="800219" cy="253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3254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2473</a:t>
                </a:r>
              </a:p>
              <a:p>
                <a:endParaRPr lang="en-US" sz="15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6727</a:t>
                </a: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752600" y="2590800"/>
                <a:ext cx="1066800" cy="687388"/>
                <a:chOff x="1752600" y="2590800"/>
                <a:chExt cx="1066800" cy="687388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981200" y="3276600"/>
                  <a:ext cx="838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1752600" y="2590800"/>
                  <a:ext cx="3593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6" name="Group 36"/>
            <p:cNvGrpSpPr/>
            <p:nvPr/>
          </p:nvGrpSpPr>
          <p:grpSpPr>
            <a:xfrm>
              <a:off x="1600200" y="5257800"/>
              <a:ext cx="1258907" cy="2539157"/>
              <a:chOff x="1752600" y="2362200"/>
              <a:chExt cx="1258907" cy="2539157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057400" y="2362200"/>
                <a:ext cx="954107" cy="253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8326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4916</a:t>
                </a:r>
              </a:p>
              <a:p>
                <a:endParaRPr lang="en-US" sz="15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13242</a:t>
                </a: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34"/>
              <p:cNvGrpSpPr/>
              <p:nvPr/>
            </p:nvGrpSpPr>
            <p:grpSpPr>
              <a:xfrm>
                <a:off x="1752600" y="2590800"/>
                <a:ext cx="1219200" cy="611188"/>
                <a:chOff x="1752600" y="2590800"/>
                <a:chExt cx="1219200" cy="611188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133600" y="3200400"/>
                  <a:ext cx="838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1752600" y="2590800"/>
                  <a:ext cx="3593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457200" y="1600200"/>
              <a:ext cx="4265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56"/>
            <p:cNvGrpSpPr/>
            <p:nvPr/>
          </p:nvGrpSpPr>
          <p:grpSpPr>
            <a:xfrm>
              <a:off x="6096000" y="2590800"/>
              <a:ext cx="1713384" cy="2103060"/>
              <a:chOff x="6553200" y="2362200"/>
              <a:chExt cx="1713384" cy="210306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553200" y="2514600"/>
                <a:ext cx="14927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8460       6</a:t>
                </a:r>
              </a:p>
              <a:p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rot="5400000">
                <a:off x="6782594" y="3047206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467600" y="2971800"/>
                <a:ext cx="685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466365" y="2981980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1410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553200" y="2895600"/>
                <a:ext cx="9541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24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06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 00</a:t>
                </a:r>
              </a:p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    0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55"/>
            <p:cNvGrpSpPr/>
            <p:nvPr/>
          </p:nvGrpSpPr>
          <p:grpSpPr>
            <a:xfrm>
              <a:off x="6400800" y="5257800"/>
              <a:ext cx="1105763" cy="1431161"/>
              <a:chOff x="4876800" y="4191000"/>
              <a:chExt cx="1105763" cy="143116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105400" y="4191000"/>
                <a:ext cx="877163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1326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      3</a:t>
                </a:r>
              </a:p>
              <a:p>
                <a:endParaRPr lang="en-US" sz="15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3978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10800000" flipH="1">
                <a:off x="5105400" y="5029200"/>
                <a:ext cx="82266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876800" y="44958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38200" y="236220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228600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6400" y="2286000"/>
              <a:ext cx="1821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3254 + 2473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4876800"/>
              <a:ext cx="16610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8326 - 4916</a:t>
              </a:r>
            </a:p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2205335"/>
              <a:ext cx="1210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8460 : 6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4800600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1326 x 3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31338" y="304800"/>
            <a:ext cx="33810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Arial" pitchFamily="34" charset="0"/>
              </a:rPr>
              <a:t>Toán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Tiết</a:t>
            </a:r>
            <a:r>
              <a:rPr kumimoji="0" lang="en-US" sz="2400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137 </a:t>
            </a:r>
            <a:r>
              <a:rPr kumimoji="0" lang="en-US" sz="240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: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Luyện</a:t>
            </a:r>
            <a:r>
              <a:rPr kumimoji="0" lang="en-US" sz="2800" b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tập</a:t>
            </a:r>
            <a:endParaRPr kumimoji="0" lang="en-US" sz="28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90800"/>
            <a:ext cx="53880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405</Words>
  <Application>Microsoft Office PowerPoint</Application>
  <PresentationFormat>On-screen Show (4:3)</PresentationFormat>
  <Paragraphs>143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Verdana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</cp:lastModifiedBy>
  <cp:revision>28</cp:revision>
  <dcterms:created xsi:type="dcterms:W3CDTF">2015-03-13T13:22:07Z</dcterms:created>
  <dcterms:modified xsi:type="dcterms:W3CDTF">2018-01-16T16:24:58Z</dcterms:modified>
</cp:coreProperties>
</file>